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82"/>
  </p:notesMasterIdLst>
  <p:sldIdLst>
    <p:sldId id="381" r:id="rId2"/>
    <p:sldId id="382" r:id="rId3"/>
    <p:sldId id="439" r:id="rId4"/>
    <p:sldId id="440" r:id="rId5"/>
    <p:sldId id="441" r:id="rId6"/>
    <p:sldId id="328" r:id="rId7"/>
    <p:sldId id="383" r:id="rId8"/>
    <p:sldId id="430" r:id="rId9"/>
    <p:sldId id="336" r:id="rId10"/>
    <p:sldId id="384" r:id="rId11"/>
    <p:sldId id="272" r:id="rId12"/>
    <p:sldId id="385" r:id="rId13"/>
    <p:sldId id="386" r:id="rId14"/>
    <p:sldId id="387" r:id="rId15"/>
    <p:sldId id="388" r:id="rId16"/>
    <p:sldId id="389" r:id="rId17"/>
    <p:sldId id="390" r:id="rId18"/>
    <p:sldId id="258" r:id="rId19"/>
    <p:sldId id="368" r:id="rId20"/>
    <p:sldId id="392" r:id="rId21"/>
    <p:sldId id="399" r:id="rId22"/>
    <p:sldId id="400" r:id="rId23"/>
    <p:sldId id="393" r:id="rId24"/>
    <p:sldId id="259" r:id="rId25"/>
    <p:sldId id="396" r:id="rId26"/>
    <p:sldId id="394" r:id="rId27"/>
    <p:sldId id="395" r:id="rId28"/>
    <p:sldId id="397" r:id="rId29"/>
    <p:sldId id="398" r:id="rId30"/>
    <p:sldId id="402" r:id="rId31"/>
    <p:sldId id="403" r:id="rId32"/>
    <p:sldId id="281" r:id="rId33"/>
    <p:sldId id="391" r:id="rId34"/>
    <p:sldId id="349" r:id="rId35"/>
    <p:sldId id="350" r:id="rId36"/>
    <p:sldId id="404" r:id="rId37"/>
    <p:sldId id="407" r:id="rId38"/>
    <p:sldId id="406" r:id="rId39"/>
    <p:sldId id="280" r:id="rId40"/>
    <p:sldId id="408" r:id="rId41"/>
    <p:sldId id="369" r:id="rId42"/>
    <p:sldId id="411" r:id="rId43"/>
    <p:sldId id="412" r:id="rId44"/>
    <p:sldId id="410" r:id="rId45"/>
    <p:sldId id="284" r:id="rId46"/>
    <p:sldId id="416" r:id="rId47"/>
    <p:sldId id="413" r:id="rId48"/>
    <p:sldId id="414" r:id="rId49"/>
    <p:sldId id="415" r:id="rId50"/>
    <p:sldId id="417" r:id="rId51"/>
    <p:sldId id="418" r:id="rId52"/>
    <p:sldId id="361" r:id="rId53"/>
    <p:sldId id="442" r:id="rId54"/>
    <p:sldId id="427" r:id="rId55"/>
    <p:sldId id="419" r:id="rId56"/>
    <p:sldId id="444" r:id="rId57"/>
    <p:sldId id="372" r:id="rId58"/>
    <p:sldId id="422" r:id="rId59"/>
    <p:sldId id="423" r:id="rId60"/>
    <p:sldId id="424" r:id="rId61"/>
    <p:sldId id="425" r:id="rId62"/>
    <p:sldId id="426" r:id="rId63"/>
    <p:sldId id="428" r:id="rId64"/>
    <p:sldId id="429" r:id="rId65"/>
    <p:sldId id="370" r:id="rId66"/>
    <p:sldId id="433" r:id="rId67"/>
    <p:sldId id="434" r:id="rId68"/>
    <p:sldId id="435" r:id="rId69"/>
    <p:sldId id="436" r:id="rId70"/>
    <p:sldId id="371" r:id="rId71"/>
    <p:sldId id="438" r:id="rId72"/>
    <p:sldId id="377" r:id="rId73"/>
    <p:sldId id="449" r:id="rId74"/>
    <p:sldId id="379" r:id="rId75"/>
    <p:sldId id="448" r:id="rId76"/>
    <p:sldId id="447" r:id="rId77"/>
    <p:sldId id="443" r:id="rId78"/>
    <p:sldId id="445" r:id="rId79"/>
    <p:sldId id="450" r:id="rId80"/>
    <p:sldId id="451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0102"/>
    <a:srgbClr val="3A5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434" autoAdjust="0"/>
  </p:normalViewPr>
  <p:slideViewPr>
    <p:cSldViewPr>
      <p:cViewPr varScale="1">
        <p:scale>
          <a:sx n="89" d="100"/>
          <a:sy n="89" d="100"/>
        </p:scale>
        <p:origin x="1805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8DDC9-67F0-4D19-9DC4-56F155CC8D11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FD81D-7073-463F-B4C1-F1D14ABCD6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99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5E3E-A39D-42BE-96F4-55346FA4A8D5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E707-2DDC-4185-8BA6-AD0F8B9EE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2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5E3E-A39D-42BE-96F4-55346FA4A8D5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E707-2DDC-4185-8BA6-AD0F8B9EE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77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5E3E-A39D-42BE-96F4-55346FA4A8D5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E707-2DDC-4185-8BA6-AD0F8B9EE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40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5E3E-A39D-42BE-96F4-55346FA4A8D5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E707-2DDC-4185-8BA6-AD0F8B9EE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5E3E-A39D-42BE-96F4-55346FA4A8D5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E707-2DDC-4185-8BA6-AD0F8B9EE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2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5E3E-A39D-42BE-96F4-55346FA4A8D5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E707-2DDC-4185-8BA6-AD0F8B9EE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10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5E3E-A39D-42BE-96F4-55346FA4A8D5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E707-2DDC-4185-8BA6-AD0F8B9EE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49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5E3E-A39D-42BE-96F4-55346FA4A8D5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E707-2DDC-4185-8BA6-AD0F8B9EE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4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5E3E-A39D-42BE-96F4-55346FA4A8D5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E707-2DDC-4185-8BA6-AD0F8B9EE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7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5E3E-A39D-42BE-96F4-55346FA4A8D5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E707-2DDC-4185-8BA6-AD0F8B9EE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2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5E3E-A39D-42BE-96F4-55346FA4A8D5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E707-2DDC-4185-8BA6-AD0F8B9EE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1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D5E3E-A39D-42BE-96F4-55346FA4A8D5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2E707-2DDC-4185-8BA6-AD0F8B9EE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0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f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eurheartj.oxfordjournals.org/content/early/2015/08/28/eurheartj.ehv319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f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37093tn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8057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676400" y="152400"/>
            <a:ext cx="7467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Latn-AZ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nfeksion endokardit</a:t>
            </a:r>
            <a:r>
              <a:rPr lang="az-Latn-AZ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diaqnostika və müalicəsində yeniliklər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539250" y="1449659"/>
            <a:ext cx="3573155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z-Latn-A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Mehman A</a:t>
            </a:r>
            <a:r>
              <a:rPr lang="az-Latn-A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ğamalıyev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4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9737"/>
            <a:ext cx="7886700" cy="838200"/>
          </a:xfrm>
        </p:spPr>
        <p:txBody>
          <a:bodyPr>
            <a:normAutofit/>
          </a:bodyPr>
          <a:lstStyle/>
          <a:p>
            <a:pPr algn="ctr"/>
            <a:r>
              <a:rPr lang="az-Latn-AZ" sz="4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Patofiziologiyası</a:t>
            </a:r>
            <a:endParaRPr lang="ru-RU" sz="48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867937"/>
            <a:ext cx="8058150" cy="4313663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endokard mikrorqanizmlərin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yapışması 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üçün şərait yaratmır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Endokard 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zədələndikdə subendokardial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birləşdirici 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toxumanın səthi açılır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Bura 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fibrin və trombositlərin yapışaraq </a:t>
            </a:r>
            <a:r>
              <a:rPr lang="az-Latn-AZ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non-bakterial trombotik </a:t>
            </a:r>
            <a:r>
              <a:rPr lang="az-Latn-AZ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endokardit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-ə 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səbəb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olur.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Əmələ 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gəlmiş bu tromblar mikroorqanizmlər üçün əlverişli qidalı mühitdir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Belə ki, qanda dolaşan mikroorqanizmlər bu steril trombosit - fibrin düyününü infektə edər. Nəticədə vegetasiyalar əmələ gəlir.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Endotelin 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zədələnməsi qanın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turbulent axını, iltihab, degenerativ 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dəyişikliklər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kateter, elektrodlar 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vasitəsilə ola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bilər.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İltihab 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hüceyrələrdə beta1 integrini üzə çıxarır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Bu 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inteqrin fibronektini özünə birləşdirir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Bəzi mikroorqanizmlər (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xüsusən S.aureus) fibronektin daşıyıcı zülala sahibdir.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5029200"/>
            <a:ext cx="63246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1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14591_mediu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079903"/>
            <a:ext cx="8249479" cy="5456237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28650" y="152401"/>
            <a:ext cx="7886700" cy="838200"/>
          </a:xfrm>
        </p:spPr>
        <p:txBody>
          <a:bodyPr>
            <a:normAutofit/>
          </a:bodyPr>
          <a:lstStyle/>
          <a:p>
            <a:pPr algn="ctr"/>
            <a:r>
              <a:rPr lang="az-Latn-AZ" sz="4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Patofiziologiyası</a:t>
            </a:r>
            <a:endParaRPr lang="ru-RU" sz="48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7874"/>
          </a:xfrm>
        </p:spPr>
        <p:txBody>
          <a:bodyPr>
            <a:normAutofit/>
          </a:bodyPr>
          <a:lstStyle/>
          <a:p>
            <a:pPr algn="ctr"/>
            <a:r>
              <a:rPr lang="az-Latn-AZ" sz="4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Tipləri</a:t>
            </a:r>
            <a:endParaRPr lang="ru-RU" sz="4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4729163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 ürək nativ qapaq İE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 ürək prostetik qapaq İE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-Erkən (əməliyyatdan 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sonrakı 2 ay ərzində)</a:t>
            </a:r>
            <a:endParaRPr lang="az-Latn-A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Gec (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əməliyyatdan 2 ay sonra)</a:t>
            </a:r>
            <a:endParaRPr lang="az-Latn-A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 ürək 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İE (intravenoz dərman istifadə)</a:t>
            </a:r>
            <a:endParaRPr lang="az-Latn-A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Cihaz asılı 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İE (Pacemaker/defibrilyator endokarditi)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Kültür neqativ endokardit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Funqal endokardit</a:t>
            </a:r>
            <a:endParaRPr lang="az-Latn-A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Autofit/>
          </a:bodyPr>
          <a:lstStyle/>
          <a:p>
            <a:pPr algn="ctr"/>
            <a:r>
              <a:rPr lang="az-Latn-AZ" sz="4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Etiologiya</a:t>
            </a:r>
            <a:endParaRPr lang="en-US" sz="48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infective-endocarditis-13-638 (1)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4885" b="12821"/>
          <a:stretch/>
        </p:blipFill>
        <p:spPr>
          <a:xfrm>
            <a:off x="0" y="838200"/>
            <a:ext cx="9144000" cy="513556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161" y="6218238"/>
            <a:ext cx="9119839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Latn-A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HACEK </a:t>
            </a:r>
            <a:r>
              <a:rPr lang="az-Latn-AZ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qrupu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az-Latn-A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az-Latn-AZ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Haemophilus parainfluenzae, Aggregatibacter spp</a:t>
            </a:r>
            <a:r>
              <a:rPr lang="az-Latn-AZ" sz="1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az-Latn-AZ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Cardiobacterium spp., Eikenella corrodens ve Kingella spp</a:t>
            </a:r>
            <a:r>
              <a:rPr lang="az-Latn-AZ" sz="1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2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az-Latn-AZ" sz="4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Nativ qapaq endokarditi</a:t>
            </a:r>
            <a:endParaRPr lang="ru-RU" sz="4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76763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400" b="1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Streptoklar</a:t>
            </a:r>
            <a:r>
              <a:rPr lang="en-US" sz="2400" b="1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(60%)-Strep.viridans (30-40%), streptococcus bovis(10%)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400" b="1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Stafilokoklar</a:t>
            </a:r>
            <a:r>
              <a:rPr lang="en-US" sz="2400" b="1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(25%)- koaqulaz pozitiv (23%), koaqulaz neqativ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&lt;5%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400" b="1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Enterokok</a:t>
            </a:r>
            <a:r>
              <a:rPr lang="en-US" sz="2400" b="1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400" b="1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HACEK</a:t>
            </a:r>
            <a:r>
              <a:rPr lang="en-US" sz="2400" b="1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5-10%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(hemophilus,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actinobacillus,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cardiobakterium,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eikenella,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kingella)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normada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yuxar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ı tənəffüs yollarının mikroflorasında tapılır.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400" b="1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Strep.pneumonia</a:t>
            </a:r>
            <a:r>
              <a:rPr lang="en-US" sz="2400" b="1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1-3 %, 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pnevmokok pnevmoniyası və meningitlə birlikdə </a:t>
            </a:r>
            <a:r>
              <a:rPr lang="az-Latn-AZ" b="1" dirty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Osler triadasını</a:t>
            </a:r>
            <a:r>
              <a:rPr lang="az-Latn-A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təşkil edir. </a:t>
            </a: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Tipik olaraq </a:t>
            </a:r>
            <a:r>
              <a:rPr lang="az-Latn-AZ" b="1" dirty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alkoqoliklər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məruz qalır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6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90600"/>
            <a:ext cx="7886700" cy="5186363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3200" b="1" dirty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Protez qapaq endokarditi</a:t>
            </a:r>
            <a:endParaRPr lang="en-US" sz="3200" b="1" dirty="0" smtClean="0">
              <a:solidFill>
                <a:srgbClr val="F70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az-Latn-AZ" sz="2000" b="1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Erkən</a:t>
            </a:r>
            <a:r>
              <a:rPr lang="en-US" sz="2000" b="1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Koaqulaz neqativ stafilokoklar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(30%), S.aureus (20%) Qram neqativ basillər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(20%), kandida (10%)</a:t>
            </a: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az-Latn-AZ" sz="2000" b="1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Gec</a:t>
            </a:r>
            <a:r>
              <a:rPr lang="en-US" sz="2000" b="1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streptokoklar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35%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(st.viridans25%, enterokok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5%),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S.Aureus (30%)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Sağ tərəfli </a:t>
            </a:r>
            <a:r>
              <a:rPr lang="az-Latn-A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İE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az-Latn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.Aureus (daha </a:t>
            </a:r>
            <a:r>
              <a:rPr lang="az-Latn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çox zədələnən qapaq 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trikuspiddir)</a:t>
            </a:r>
            <a:endParaRPr lang="az-Latn-A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Funqal endokardit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ıx </a:t>
            </a:r>
            <a:r>
              <a:rPr lang="az-Latn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səbəb Candida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Kültür neqativ </a:t>
            </a:r>
            <a:r>
              <a:rPr lang="az-Latn-A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İE</a:t>
            </a: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üç </a:t>
            </a:r>
            <a:r>
              <a:rPr lang="az-Latn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qan kültüründə sintez tapılmayan İE-dir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Ən sıx </a:t>
            </a:r>
            <a:r>
              <a:rPr lang="az-Latn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səbəb 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kültür </a:t>
            </a:r>
            <a:r>
              <a:rPr lang="az-Latn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alınmadan əvvəl antibiotik istifadəsidir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6200"/>
            <a:ext cx="7886700" cy="762001"/>
          </a:xfrm>
        </p:spPr>
        <p:txBody>
          <a:bodyPr>
            <a:normAutofit/>
          </a:bodyPr>
          <a:lstStyle/>
          <a:p>
            <a:pPr algn="ctr"/>
            <a:r>
              <a:rPr lang="az-Latn-A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Pacemaker endokarditi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371600"/>
            <a:ext cx="4368955" cy="4503578"/>
          </a:xfrm>
        </p:spPr>
      </p:pic>
      <p:sp>
        <p:nvSpPr>
          <p:cNvPr id="3" name="Прямоугольник 2"/>
          <p:cNvSpPr/>
          <p:nvPr/>
        </p:nvSpPr>
        <p:spPr>
          <a:xfrm>
            <a:off x="628650" y="1853674"/>
            <a:ext cx="34861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Erkən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az-Latn-A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(90</a:t>
            </a:r>
            <a:r>
              <a:rPr lang="az-Latn-A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koaqulaz neqativ </a:t>
            </a:r>
            <a:r>
              <a:rPr lang="az-Latn-A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stafilokok)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az-Latn-AZ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az-Latn-A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az-Latn-A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az-Latn-A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ureus və </a:t>
            </a:r>
            <a:r>
              <a:rPr lang="az-Latn-A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 koaqulaz neqativ staf)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4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j-vol11n9-figur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205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0925"/>
            <a:ext cx="8229600" cy="1235075"/>
          </a:xfrm>
        </p:spPr>
        <p:txBody>
          <a:bodyPr>
            <a:normAutofit/>
          </a:bodyPr>
          <a:lstStyle/>
          <a:p>
            <a:pPr algn="l"/>
            <a:r>
              <a:rPr lang="az-Latn-AZ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Qızdırma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az-Latn-AZ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90% hallarda (yaşlılarda, üremik və ya immunsupresə olan xəstələrdə olmaya bilər)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download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9718"/>
          <a:stretch/>
        </p:blipFill>
        <p:spPr>
          <a:xfrm>
            <a:off x="2400300" y="2438400"/>
            <a:ext cx="4343400" cy="42672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Simptomlar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9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714750" cy="1844674"/>
          </a:xfrm>
        </p:spPr>
        <p:txBody>
          <a:bodyPr>
            <a:normAutofit/>
          </a:bodyPr>
          <a:lstStyle/>
          <a:p>
            <a:pPr algn="ctr"/>
            <a:r>
              <a:rPr lang="az-Latn-AZ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İnfektiv endokardit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2819400"/>
            <a:ext cx="8058150" cy="3357562"/>
          </a:xfrm>
        </p:spPr>
        <p:txBody>
          <a:bodyPr>
            <a:normAutofit lnSpcReduction="10000"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3200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İnfektiv </a:t>
            </a:r>
            <a:r>
              <a:rPr lang="az-Latn-AZ" sz="3200" dirty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endokardit</a:t>
            </a:r>
            <a:r>
              <a:rPr lang="az-Latn-A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ürəyin </a:t>
            </a:r>
            <a:r>
              <a:rPr lang="az-Latn-A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endokard qatının </a:t>
            </a: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iltihabı (bir və daha çox qapaqlar, mural endokard, septal defekt) </a:t>
            </a:r>
            <a:r>
              <a:rPr lang="az-Latn-A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və bu iltihab içində mikroorqanizmlərin inkişafı ilə </a:t>
            </a: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xarakterizə </a:t>
            </a:r>
            <a:r>
              <a:rPr lang="az-Latn-A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olunan </a:t>
            </a: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xəstəlikdir.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3200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Mural endokardit</a:t>
            </a: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qapaq aparatına bağlı olmayan, sərbəst divar üzərində olan endokardit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8766"/>
            <a:ext cx="4701094" cy="2591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6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İltihabın ümumi əlamətləri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Çəki itirilməsi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İştahın azalması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Gecə tərləməsi, titrəmə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Simptomlar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2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2075"/>
            <a:ext cx="7886700" cy="898525"/>
          </a:xfrm>
        </p:spPr>
        <p:txBody>
          <a:bodyPr>
            <a:normAutofit fontScale="90000"/>
          </a:bodyPr>
          <a:lstStyle/>
          <a:p>
            <a:pPr algn="ctr"/>
            <a:r>
              <a:rPr lang="az-Latn-AZ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İnfektiv Endokarditdən şübhəli vəziyyətlər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Yeni əmələ gəlmiş küy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Səbəbi bilinməyən emboliya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Səbəbi aydın olmayan sepsis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Qızdırma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Intrakardiak prostetik material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Keçirilmiş İE anamnezi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Valvular və ya anadangəlmə ürək xəstəliyinin olması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Meyl yaradan faktorların olması (immunkompromis,Venadaxili narkotik istfadəsi)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Bakteremiya ilə müşahidə oluna biləcək invaziv müdaxilə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Durğunluq ürək çatışmazlığı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Yeni keçiricilik pozğunluğu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 qan kültürü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Vaskulyar və ya immunoloji fenomenlər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Fokal və qeyri spesifik nevroloji simptomlar</a:t>
            </a:r>
          </a:p>
          <a:p>
            <a:pPr>
              <a:buClr>
                <a:srgbClr val="0070C0"/>
              </a:buClr>
              <a:buFont typeface="Wingdings" pitchFamily="2" charset="2"/>
              <a:buChar char="ü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Səbəbi bilinməyən periferik abses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78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4729163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Klinik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əlamətlər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</a:t>
            </a: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əlamətlər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Qan kültürü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Duke </a:t>
            </a: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kriteriyaları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Görüntüləmə texnikləri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xokardioqrafiya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Kardiak KT,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</a:t>
            </a:r>
            <a:r>
              <a:rPr lang="az-Latn-A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klear görüntüləmə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z-Latn-AZ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Diaqnoz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5257800"/>
          </a:xfrm>
        </p:spPr>
        <p:txBody>
          <a:bodyPr>
            <a:normAutofit lnSpcReduction="10000"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85% xəstələrdə </a:t>
            </a:r>
            <a:r>
              <a:rPr lang="az-Latn-A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yeni meydana gələn küy </a:t>
            </a: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(sağ tərəfli endokarditdə, intrakardiak cihaz infeksiyalarında küy olmaya bilər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az-Latn-AZ" sz="3000" dirty="0" smtClean="0">
              <a:solidFill>
                <a:srgbClr val="F70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3000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Petexiyalar</a:t>
            </a:r>
            <a:endParaRPr lang="en-US" sz="3000" dirty="0">
              <a:solidFill>
                <a:srgbClr val="F70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Subungual (splinter) </a:t>
            </a:r>
            <a:r>
              <a:rPr lang="az-Latn-AZ" sz="3000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hemorragiyalar</a:t>
            </a:r>
            <a:r>
              <a:rPr lang="en-US" sz="3000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Dırnaq başlarında tünd-qırmızı rəngdə linear lezyonlar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3000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Osler </a:t>
            </a:r>
            <a:r>
              <a:rPr lang="az-Latn-AZ" sz="3000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düyünləri</a:t>
            </a:r>
            <a:r>
              <a:rPr lang="en-US" sz="3000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Əl və ayaq barmaq pulpalarında ağrılı, həssas eritematoz subkutan düyünlər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Janeway</a:t>
            </a:r>
            <a:r>
              <a:rPr lang="en-US" sz="3000" dirty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az-Latn-AZ" sz="3000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zyonlar</a:t>
            </a:r>
            <a:r>
              <a:rPr lang="en-US" sz="3000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Barmaqlar,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ovuc içi və ya ayaq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az-Latn-A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abanında eritematoz, həssas olmayan, ağrısız düyünlər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3000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 </a:t>
            </a:r>
            <a:r>
              <a:rPr lang="az-Latn-AZ" sz="3000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ləkələri</a:t>
            </a:r>
            <a:r>
              <a:rPr lang="en-US" sz="3000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Retinal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</a:t>
            </a:r>
            <a:r>
              <a:rPr lang="az-Latn-A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orragiyalar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z-Latn-AZ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Klinik əlamətlər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3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400800" y="837631"/>
            <a:ext cx="1752600" cy="8404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dirty="0" smtClean="0"/>
              <a:t>Subungual (splinter) hemorragiyalar</a:t>
            </a:r>
            <a:endParaRPr lang="en-US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49186" y="872887"/>
            <a:ext cx="1752600" cy="8404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dirty="0" smtClean="0"/>
              <a:t>Petexiyalar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93" y="1645720"/>
            <a:ext cx="2514600" cy="185737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749186" y="4035187"/>
            <a:ext cx="1752600" cy="8404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dirty="0" smtClean="0"/>
              <a:t>Osler düyünləri</a:t>
            </a:r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4724400"/>
            <a:ext cx="2679643" cy="185737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6508693" y="4014145"/>
            <a:ext cx="1752600" cy="8404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dirty="0" smtClean="0"/>
              <a:t>Jane</a:t>
            </a:r>
            <a:r>
              <a:rPr lang="en-US" dirty="0" smtClean="0"/>
              <a:t>way </a:t>
            </a:r>
            <a:r>
              <a:rPr lang="en-US" dirty="0" err="1" smtClean="0"/>
              <a:t>lezyonlar</a:t>
            </a:r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196" y="4764141"/>
            <a:ext cx="2899884" cy="18176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3" y="1567881"/>
            <a:ext cx="2506530" cy="182880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3568586" y="2051976"/>
            <a:ext cx="1752600" cy="8404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dirty="0" smtClean="0"/>
              <a:t>Rot ləkələri</a:t>
            </a:r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44" y="2859463"/>
            <a:ext cx="2536852" cy="1796675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28600" y="152400"/>
            <a:ext cx="86868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z-Latn-AZ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Klinik əlamətlər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infective-endocarditis-13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660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_431336122.img.620.high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9637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fective-endocarditis-19-638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-1111" b="8889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525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4152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766" y="-11151"/>
            <a:ext cx="9212766" cy="6869151"/>
          </a:xfrm>
        </p:spPr>
      </p:pic>
    </p:spTree>
    <p:extLst>
      <p:ext uri="{BB962C8B-B14F-4D97-AF65-F5344CB8AC3E}">
        <p14:creationId xmlns:p14="http://schemas.microsoft.com/office/powerpoint/2010/main" val="364562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0772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z-Latn-AZ" dirty="0" smtClean="0"/>
              <a:t>       </a:t>
            </a:r>
            <a:r>
              <a:rPr lang="az-Latn-AZ" sz="2800" b="1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Nevroloji xəstəlik əlamətləri</a:t>
            </a:r>
            <a:endParaRPr lang="en-US" sz="2800" b="1" dirty="0">
              <a:solidFill>
                <a:srgbClr val="F701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Serebral emboliya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İntraserebral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hemor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ragiyalar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kroabseslər</a:t>
            </a:r>
          </a:p>
          <a:p>
            <a:pPr marL="0" indent="0">
              <a:buNone/>
            </a:pPr>
            <a:endParaRPr lang="az-Latn-AZ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az-Latn-AZ" sz="2800" b="1" dirty="0" smtClean="0">
                <a:solidFill>
                  <a:srgbClr val="F7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Digər</a:t>
            </a:r>
          </a:p>
          <a:p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Ürək çatmamazlığı</a:t>
            </a:r>
          </a:p>
          <a:p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Akut koronar sindrom (koronar arter embolisi)</a:t>
            </a:r>
          </a:p>
          <a:p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Pulmonar emboliya (sağ tərəfli İE)</a:t>
            </a:r>
          </a:p>
          <a:p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Peritonit (dalaq, böyrək və bağırsaq arteriyalarına emboliya)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152400"/>
            <a:ext cx="86868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z-Latn-AZ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Klinik əlamətlər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4" descr="strokeEmbolismBorder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1056501"/>
            <a:ext cx="2971800" cy="2598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7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İE bir çox orqana təsir edən, altda yatan kardiak xəstəliyə, mikroorqanizmaya, yaratdığı fəsadlara və xəstənin xüsusiyyətlərinə bağlı olan bir xəstəlikdir.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Tək bir həkim xəstənin diaqnoz və müalicəsini apara bilməz, ana klinik simptomlar kardiak, revmatolojik, infeksiyon, nevrolojik vs. 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bilər.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Kardioloq, ürək-damar cərrahı, infeksiyonist, mikrobioloq, nevroloq, beyin cərrahı, reanimatoloq və digərləri </a:t>
            </a:r>
            <a:r>
              <a:rPr lang="az-Latn-A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(Endokardit komandası)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Exokardiyoqrafiya (TTE, TEE), MRT, MSCT, Nuklear görüntüləmə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Xəstələrin təxmini yarısında cərrahi ehtiyacı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 C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ərrahi komanda ilə erkən 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dial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az-Latn-AZ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vacibdir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az-Latn-AZ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İnfektiv endokardit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CRP və prokalsitonin artması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Anemiya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Leykositoz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Mikrohematuriya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EÇS-in artması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artması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52400"/>
            <a:ext cx="86868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z-Latn-AZ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Laborator əlamətlər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6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620" y="1050926"/>
            <a:ext cx="8686800" cy="3295650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Fərqli periferik venlərdən steril şəraitdə hər biri 10 ml–dən ibarət üç qan nümunəsi alınmalı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Hər nümunədə biri aerob, digəri anaerob mühit olacaq şəkildə iki tüp olmalı, hər tüp içinə ən az 20sm³ qan qoyulmalıdır.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İlk və </a:t>
            </a:r>
            <a:r>
              <a:rPr lang="az-Latn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alınan kültür arasında 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ən </a:t>
            </a:r>
            <a:r>
              <a:rPr lang="az-Latn-A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bir saat 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fərq olmalıdır (Sinif I A göstəriş).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Qan kültürü almaq üçün qızdırmanı gözləmək gərəksizdir (səbəb bakteremiya sabitdir).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Mikroorqanizm təyin olunduqda müalicənin effektivliyini dəyərləndirmək üçün qan kültürü 48-72 saat sonra təkrarlandırılmalıdır.</a:t>
            </a:r>
            <a:endParaRPr lang="az-Latn-AZ" dirty="0" smtClean="0"/>
          </a:p>
          <a:p>
            <a:endParaRPr lang="ru-RU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52400"/>
            <a:ext cx="86868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z-Latn-AZ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Qan kültürü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3" descr="Blood_cultur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200" y="4357726"/>
            <a:ext cx="3352800" cy="2287288"/>
          </a:xfrm>
          <a:prstGeom prst="rect">
            <a:avLst/>
          </a:prstGeom>
        </p:spPr>
      </p:pic>
      <p:pic>
        <p:nvPicPr>
          <p:cNvPr id="12" name="Picture Placeholder 4" descr="hqdefault.jpg"/>
          <p:cNvPicPr>
            <a:picLocks noChangeAspect="1"/>
          </p:cNvPicPr>
          <p:nvPr/>
        </p:nvPicPr>
        <p:blipFill rotWithShape="1">
          <a:blip r:embed="rId3" cstate="print"/>
          <a:srcRect t="12699" b="12698"/>
          <a:stretch/>
        </p:blipFill>
        <p:spPr>
          <a:xfrm>
            <a:off x="533400" y="4372806"/>
            <a:ext cx="3581400" cy="22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9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2.lar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898525"/>
          </a:xfrm>
        </p:spPr>
        <p:txBody>
          <a:bodyPr>
            <a:noAutofit/>
          </a:bodyPr>
          <a:lstStyle/>
          <a:p>
            <a:pPr algn="ctr"/>
            <a:r>
              <a:rPr lang="az-Latn-AZ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Kültür neqativ İnfektiv endokarditin nadir səbəbləri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950810"/>
              </p:ext>
            </p:extLst>
          </p:nvPr>
        </p:nvGraphicFramePr>
        <p:xfrm>
          <a:off x="228600" y="1371600"/>
          <a:ext cx="8686800" cy="5333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7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8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584">
                <a:tc>
                  <a:txBody>
                    <a:bodyPr/>
                    <a:lstStyle/>
                    <a:p>
                      <a:r>
                        <a:rPr lang="az-Latn-AZ" sz="2000" dirty="0" smtClean="0">
                          <a:solidFill>
                            <a:schemeClr val="tx1"/>
                          </a:solidFill>
                        </a:rPr>
                        <a:t>Patogen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000" dirty="0" smtClean="0">
                          <a:solidFill>
                            <a:schemeClr val="tx1"/>
                          </a:solidFill>
                        </a:rPr>
                        <a:t>Diaqnostik prosedur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9382">
                <a:tc>
                  <a:txBody>
                    <a:bodyPr/>
                    <a:lstStyle/>
                    <a:p>
                      <a:r>
                        <a:rPr lang="az-Latn-AZ" dirty="0" smtClean="0"/>
                        <a:t>Brucella spp.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Qan kulturu,</a:t>
                      </a:r>
                      <a:r>
                        <a:rPr lang="en-US" dirty="0" smtClean="0"/>
                        <a:t> </a:t>
                      </a:r>
                      <a:r>
                        <a:rPr lang="az-Latn-AZ" dirty="0" smtClean="0"/>
                        <a:t>serologiya,</a:t>
                      </a:r>
                      <a:r>
                        <a:rPr lang="en-US" dirty="0" smtClean="0"/>
                        <a:t> </a:t>
                      </a:r>
                      <a:r>
                        <a:rPr lang="az-Latn-AZ" dirty="0" smtClean="0"/>
                        <a:t>cərrahi</a:t>
                      </a:r>
                      <a:r>
                        <a:rPr lang="az-Latn-AZ" baseline="0" dirty="0" smtClean="0"/>
                        <a:t> materialın immunohistokimyası,</a:t>
                      </a:r>
                      <a:r>
                        <a:rPr lang="en-US" baseline="0" dirty="0" smtClean="0"/>
                        <a:t> </a:t>
                      </a:r>
                      <a:r>
                        <a:rPr lang="az-Latn-AZ" baseline="0" dirty="0" smtClean="0"/>
                        <a:t>toxuma kulturu və PCR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9382">
                <a:tc>
                  <a:txBody>
                    <a:bodyPr/>
                    <a:lstStyle/>
                    <a:p>
                      <a:r>
                        <a:rPr lang="az-Latn-AZ" dirty="0" smtClean="0"/>
                        <a:t>Coxiella Burnetti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Serologiya (JgG </a:t>
                      </a:r>
                      <a:r>
                        <a:rPr lang="en-US" dirty="0" smtClean="0"/>
                        <a:t>&gt;</a:t>
                      </a:r>
                      <a:r>
                        <a:rPr lang="az-Latn-AZ" dirty="0" smtClean="0"/>
                        <a:t>1:800</a:t>
                      </a:r>
                      <a:r>
                        <a:rPr lang="en-US" dirty="0" smtClean="0"/>
                        <a:t>)</a:t>
                      </a:r>
                      <a:r>
                        <a:rPr lang="az-Latn-AZ" dirty="0" smtClean="0"/>
                        <a:t>, cərrahi</a:t>
                      </a:r>
                      <a:r>
                        <a:rPr lang="az-Latn-AZ" baseline="0" dirty="0" smtClean="0"/>
                        <a:t> materialın immunohistokimyası</a:t>
                      </a:r>
                      <a:r>
                        <a:rPr lang="az-Latn-AZ" dirty="0" smtClean="0"/>
                        <a:t>,</a:t>
                      </a:r>
                      <a:r>
                        <a:rPr lang="en-US" dirty="0" smtClean="0"/>
                        <a:t> </a:t>
                      </a:r>
                      <a:r>
                        <a:rPr lang="az-Latn-AZ" dirty="0" smtClean="0"/>
                        <a:t>toxuma kulturu </a:t>
                      </a:r>
                      <a:r>
                        <a:rPr lang="az-Latn-AZ" baseline="0" dirty="0" smtClean="0"/>
                        <a:t>və PCR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382">
                <a:tc>
                  <a:txBody>
                    <a:bodyPr/>
                    <a:lstStyle/>
                    <a:p>
                      <a:r>
                        <a:rPr lang="az-Latn-AZ" dirty="0" smtClean="0"/>
                        <a:t>Bartonella spp.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Qan kulturu,</a:t>
                      </a:r>
                      <a:r>
                        <a:rPr lang="en-US" dirty="0" smtClean="0"/>
                        <a:t> </a:t>
                      </a:r>
                      <a:r>
                        <a:rPr lang="az-Latn-AZ" dirty="0" smtClean="0"/>
                        <a:t>serologiya, cərrahi</a:t>
                      </a:r>
                      <a:r>
                        <a:rPr lang="az-Latn-AZ" baseline="0" dirty="0" smtClean="0"/>
                        <a:t> materialın immunohistokimyası,</a:t>
                      </a:r>
                      <a:r>
                        <a:rPr lang="en-US" baseline="0" dirty="0" smtClean="0"/>
                        <a:t> </a:t>
                      </a:r>
                      <a:r>
                        <a:rPr lang="az-Latn-AZ" baseline="0" dirty="0" smtClean="0"/>
                        <a:t>toxuma kulturası və PCR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9382">
                <a:tc>
                  <a:txBody>
                    <a:bodyPr/>
                    <a:lstStyle/>
                    <a:p>
                      <a:r>
                        <a:rPr lang="az-Latn-AZ" dirty="0" smtClean="0"/>
                        <a:t>Mikoplasma spp.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Serologiya, cərrahi</a:t>
                      </a:r>
                      <a:r>
                        <a:rPr lang="az-Latn-AZ" baseline="0" dirty="0" smtClean="0"/>
                        <a:t> materialın immunohistokimyası,</a:t>
                      </a:r>
                      <a:r>
                        <a:rPr lang="en-US" baseline="0" dirty="0" smtClean="0"/>
                        <a:t> </a:t>
                      </a:r>
                      <a:r>
                        <a:rPr lang="az-Latn-AZ" baseline="0" dirty="0" smtClean="0"/>
                        <a:t>toxuma kulturası və PCR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7503">
                <a:tc>
                  <a:txBody>
                    <a:bodyPr/>
                    <a:lstStyle/>
                    <a:p>
                      <a:r>
                        <a:rPr lang="az-Latn-AZ" dirty="0" smtClean="0"/>
                        <a:t>Laegionella spp.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dirty="0" smtClean="0"/>
                        <a:t>Qan</a:t>
                      </a:r>
                      <a:r>
                        <a:rPr lang="az-Latn-AZ" baseline="0" dirty="0" smtClean="0"/>
                        <a:t> </a:t>
                      </a:r>
                      <a:r>
                        <a:rPr lang="az-Latn-AZ" dirty="0" smtClean="0"/>
                        <a:t>kulturu,</a:t>
                      </a:r>
                      <a:r>
                        <a:rPr lang="en-US" dirty="0" smtClean="0"/>
                        <a:t> </a:t>
                      </a:r>
                      <a:r>
                        <a:rPr lang="az-Latn-AZ" dirty="0" smtClean="0"/>
                        <a:t>serologiya,</a:t>
                      </a:r>
                      <a:r>
                        <a:rPr lang="en-US" dirty="0" smtClean="0"/>
                        <a:t> </a:t>
                      </a:r>
                      <a:r>
                        <a:rPr lang="az-Latn-AZ" dirty="0" smtClean="0"/>
                        <a:t>cərrahi</a:t>
                      </a:r>
                      <a:r>
                        <a:rPr lang="az-Latn-AZ" baseline="0" dirty="0" smtClean="0"/>
                        <a:t> materialın immunohistokimyası,</a:t>
                      </a:r>
                      <a:r>
                        <a:rPr lang="en-US" baseline="0" dirty="0" smtClean="0"/>
                        <a:t> </a:t>
                      </a:r>
                      <a:r>
                        <a:rPr lang="az-Latn-AZ" baseline="0" dirty="0" smtClean="0"/>
                        <a:t>toxuma kulturu və PCR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9382">
                <a:tc>
                  <a:txBody>
                    <a:bodyPr/>
                    <a:lstStyle/>
                    <a:p>
                      <a:r>
                        <a:rPr lang="az-Latn-AZ" dirty="0" smtClean="0"/>
                        <a:t>Tropheryma</a:t>
                      </a:r>
                      <a:r>
                        <a:rPr lang="az-Latn-AZ" baseline="0" dirty="0" smtClean="0"/>
                        <a:t> </a:t>
                      </a:r>
                      <a:r>
                        <a:rPr lang="en-US" baseline="0" dirty="0" smtClean="0"/>
                        <a:t>w</a:t>
                      </a:r>
                      <a:r>
                        <a:rPr lang="az-Latn-AZ" baseline="0" dirty="0" smtClean="0"/>
                        <a:t>hippeli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r>
                        <a:rPr lang="az-Latn-AZ" dirty="0" smtClean="0"/>
                        <a:t>ərrahi</a:t>
                      </a:r>
                      <a:r>
                        <a:rPr lang="az-Latn-AZ" baseline="0" dirty="0" smtClean="0"/>
                        <a:t> materialın toxuma kulturu və PCR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65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algn="ctr"/>
            <a:r>
              <a:rPr lang="az-Latn-A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Duke kriteriyaları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957947"/>
              </p:ext>
            </p:extLst>
          </p:nvPr>
        </p:nvGraphicFramePr>
        <p:xfrm>
          <a:off x="152400" y="762000"/>
          <a:ext cx="8853518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6436">
                <a:tc>
                  <a:txBody>
                    <a:bodyPr/>
                    <a:lstStyle/>
                    <a:p>
                      <a:pPr algn="l"/>
                      <a:r>
                        <a:rPr lang="az-Latn-AZ" sz="2000" dirty="0" smtClean="0"/>
                        <a:t>Mayor kriteriyalar</a:t>
                      </a:r>
                      <a:endParaRPr lang="en-US" sz="20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6398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az-Latn-AZ" sz="1600" baseline="0" dirty="0" smtClean="0">
                          <a:solidFill>
                            <a:srgbClr val="FF0000"/>
                          </a:solidFill>
                        </a:rPr>
                        <a:t>1. İnfektiv endokardit üçün pozitiv qan kültürü nəticələri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az-Latn-AZ" sz="1600" baseline="0" dirty="0" smtClean="0"/>
                        <a:t>a) </a:t>
                      </a:r>
                      <a:r>
                        <a:rPr lang="az-Latn-AZ" sz="1600" i="0" u="none" dirty="0" smtClean="0"/>
                        <a:t>İE üçün tipik olan mikroorqanizmlərin</a:t>
                      </a:r>
                      <a:r>
                        <a:rPr lang="az-Latn-AZ" sz="1600" i="0" u="none" baseline="0" dirty="0" smtClean="0"/>
                        <a:t> 2 ayrı qan kulturundan aşkar edilməsi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az-Latn-AZ" sz="1600" i="0" u="none" baseline="0" dirty="0" smtClean="0"/>
                        <a:t>St.Viridans, St.bovis, HACEK, St.aureus və ya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az-Latn-AZ" sz="1600" i="0" u="none" baseline="0" dirty="0" smtClean="0"/>
                        <a:t>Primer ocaq yoxluğunda təmasla yoluxan enterokoklar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az-Latn-AZ" sz="1600" i="0" u="none" baseline="0" dirty="0" smtClean="0"/>
                        <a:t>b) Müntəzəm qan kulturunda İE mikroorqanimzlərinin aşkar edilməsi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az-Latn-AZ" sz="1600" i="0" u="none" baseline="0" dirty="0" smtClean="0"/>
                        <a:t>12 saat fasilə ilə götürülmüş iki qan kulturunun pozitiv olması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az-Latn-AZ" sz="1600" i="0" u="none" baseline="0" dirty="0" smtClean="0"/>
                        <a:t>3-ündən hamısı və ya 4-ündən çoxu müsbət olan kültür (1-ci və sonuncu arasında ən azı 1 saat fasilə olmaqla)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az-Latn-AZ" sz="1600" i="0" u="none" baseline="0" dirty="0" smtClean="0"/>
                        <a:t>c) Coxiella burnetti üçün tək pozitiv qan kulturu və ya IgG titrinin </a:t>
                      </a:r>
                      <a:r>
                        <a:rPr lang="en-US" sz="1600" i="0" u="none" baseline="0" dirty="0" smtClean="0"/>
                        <a:t>&gt; </a:t>
                      </a:r>
                      <a:r>
                        <a:rPr lang="az-Latn-AZ" sz="1600" i="0" u="none" baseline="0" dirty="0" smtClean="0"/>
                        <a:t>1:800 yüksək olması</a:t>
                      </a:r>
                      <a:endParaRPr lang="en-US" sz="1600" i="0" u="none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076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z-Latn-AZ" sz="1600" dirty="0" smtClean="0">
                          <a:solidFill>
                            <a:srgbClr val="FF0000"/>
                          </a:solidFill>
                        </a:rPr>
                        <a:t>2.</a:t>
                      </a:r>
                      <a:r>
                        <a:rPr lang="az-Latn-AZ" sz="1600" baseline="0" dirty="0" smtClean="0">
                          <a:solidFill>
                            <a:srgbClr val="FF0000"/>
                          </a:solidFill>
                        </a:rPr>
                        <a:t> İnfektiv endokardit üçün pozitiv görüntüləmə</a:t>
                      </a:r>
                      <a:endParaRPr lang="az-Latn-AZ" sz="16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az-Latn-AZ" sz="1600" dirty="0" smtClean="0"/>
                        <a:t>a)EXO-KQ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az-Latn-AZ" sz="1600" dirty="0" smtClean="0"/>
                        <a:t>Vegetasiya, absess, psevdoanevrizma, intrakardiak fistula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az-Latn-AZ" sz="1600" dirty="0" smtClean="0"/>
                        <a:t>Protez</a:t>
                      </a:r>
                      <a:r>
                        <a:rPr lang="az-Latn-AZ" sz="1600" baseline="0" dirty="0" smtClean="0"/>
                        <a:t> qapağın yerdəyişməsi (dehissans)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az-Latn-AZ" sz="1600" dirty="0" smtClean="0"/>
                        <a:t>Valvulyar</a:t>
                      </a:r>
                      <a:r>
                        <a:rPr lang="az-Latn-AZ" sz="1600" baseline="0" dirty="0" smtClean="0"/>
                        <a:t> perforasiya və ya anevrizma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az-Latn-AZ" sz="1600" baseline="0" dirty="0" smtClean="0"/>
                        <a:t>b) F-FDG PET/KT ilə (əgər prostetik qapaq implantasiyasından 3 aydan çox zaman keçərsə) və ya SPEKT/KT ilə təyin olunan prostetik qapaq implantasiyasının ətrafinda anormal aktivitə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az-Latn-AZ" sz="1600" baseline="0" dirty="0" smtClean="0"/>
                        <a:t>c) kardiak/KT ilə təyin olunan paravalvulyar lezyonlar</a:t>
                      </a:r>
                      <a:endParaRPr lang="en-US" sz="16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1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4583047"/>
              </p:ext>
            </p:extLst>
          </p:nvPr>
        </p:nvGraphicFramePr>
        <p:xfrm>
          <a:off x="152400" y="838200"/>
          <a:ext cx="8839200" cy="5166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Minor kriteriyalar</a:t>
                      </a:r>
                      <a:endParaRPr lang="en-US" sz="20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3074">
                <a:tc>
                  <a:txBody>
                    <a:bodyPr/>
                    <a:lstStyle/>
                    <a:p>
                      <a:pPr marL="342900" marR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Qızdırma: temperaturun 38C-dən yüksək olması</a:t>
                      </a:r>
                      <a:endParaRPr lang="az-Latn-AZ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Clr>
                          <a:srgbClr val="0070C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az-Latn-A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Predispozan faktorlar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az-Latn-A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Meyl yaradan</a:t>
                      </a: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z-Latn-A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ürək patologiyasının olması, intravenoz</a:t>
                      </a: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narkotik istifadəsi</a:t>
                      </a:r>
                    </a:p>
                    <a:p>
                      <a:pPr marL="342900" indent="-342900">
                        <a:buClr>
                          <a:srgbClr val="0070C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Vaskulyar</a:t>
                      </a: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fenomen: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mayor arterial emboliya,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septik pulmonar infarkt,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mikotik anevrizma,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intrakranial hemorragiya,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konyuktival hemorragiya,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Janevey lezyonları</a:t>
                      </a:r>
                    </a:p>
                    <a:p>
                      <a:pPr marL="342900" indent="-342900">
                        <a:buClr>
                          <a:srgbClr val="0070C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Immunoloji fenomen: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glomerulonefrit,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Osler düyünü,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Rot ləkəsi,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revmatoid faktor</a:t>
                      </a:r>
                    </a:p>
                    <a:p>
                      <a:pPr marL="342900" indent="-342900">
                        <a:buClr>
                          <a:srgbClr val="0070C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Mikrobioloji sübut: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mayor kriterilərə uyğun olmayan kultur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z-Latn-A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və ya İE törədicilərinin müsbət seroloji reaksiyaları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algn="ctr"/>
            <a:r>
              <a:rPr lang="az-Latn-A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Duke kriteriyaları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5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609600" y="914400"/>
            <a:ext cx="79248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85800" indent="-6858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mayor kriter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iya</a:t>
            </a:r>
            <a:endParaRPr lang="az-Latn-AZ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mayor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az-Latn-AZ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 3 minor kriter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iya</a:t>
            </a:r>
            <a:endParaRPr lang="az-Latn-AZ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minor kriter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iya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az-Latn-AZ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Dəqiq diaqnoz</a:t>
            </a:r>
            <a:endParaRPr 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09600" y="3657600"/>
            <a:ext cx="3962400" cy="777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Latn-AZ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Pataloji kriteriya</a:t>
            </a:r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609600" y="4424323"/>
            <a:ext cx="7960112" cy="1366877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Lezyon ya da absessdən alınan nümunədə kültür və ya histoloji incələnmədə mikroorqanizmlərin göstərilməsi.</a:t>
            </a:r>
            <a:endParaRPr lang="az-Latn-A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7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685800" y="3105835"/>
            <a:ext cx="76200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71500" indent="-5715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mayor və 1 minor kriteriya</a:t>
            </a:r>
          </a:p>
          <a:p>
            <a:pPr marL="571500" indent="-5715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minor kriteriya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az-Latn-AZ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Şübhəli </a:t>
            </a:r>
            <a:r>
              <a:rPr lang="az-Latn-AZ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diaqnoz</a:t>
            </a:r>
            <a:endParaRPr 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8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7874"/>
          </a:xfrm>
        </p:spPr>
        <p:txBody>
          <a:bodyPr>
            <a:normAutofit/>
          </a:bodyPr>
          <a:lstStyle/>
          <a:p>
            <a:pPr algn="ctr"/>
            <a:r>
              <a:rPr lang="az-Latn-AZ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Diaqnozun inkar edilməsi</a:t>
            </a:r>
            <a:endParaRPr lang="ru-RU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752600"/>
            <a:ext cx="7886700" cy="4424363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Başqa diaqnozun qoyulması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gün və ya daha az müddət içində antibiotiklərlə klinik əlamətlərin düzəlməsi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gün və ya daha az müddətli müalicə sonrasında aparılan cərrahi və ya otopsiyada İE düşündürən patalogiyanın olmaması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6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F3.lar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60198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685801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Exo</a:t>
            </a:r>
            <a:r>
              <a:rPr lang="az-Latn-A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kardioqrafiya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28650" y="1676400"/>
            <a:ext cx="3333750" cy="444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Diaqnoz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Təqib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İntraoperativ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Müalicənin nəticəsi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az-Latn-AZ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  <p:pic>
        <p:nvPicPr>
          <p:cNvPr id="7" name="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1233809"/>
            <a:ext cx="4019550" cy="4641529"/>
          </a:xfrm>
        </p:spPr>
      </p:pic>
    </p:spTree>
    <p:extLst>
      <p:ext uri="{BB962C8B-B14F-4D97-AF65-F5344CB8AC3E}">
        <p14:creationId xmlns:p14="http://schemas.microsoft.com/office/powerpoint/2010/main" val="69320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99"/>
            <a:ext cx="4721384" cy="55373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73" y="914398"/>
            <a:ext cx="4478627" cy="553734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16727"/>
            <a:ext cx="8382000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Exo</a:t>
            </a:r>
            <a:r>
              <a:rPr lang="az-Latn-A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kardioqrafiyanın rolu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37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64655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6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4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2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29449">
                <a:tc>
                  <a:txBody>
                    <a:bodyPr/>
                    <a:lstStyle/>
                    <a:p>
                      <a:r>
                        <a:rPr lang="az-Latn-AZ" sz="2400" dirty="0" smtClean="0">
                          <a:solidFill>
                            <a:srgbClr val="0070C0"/>
                          </a:solidFill>
                        </a:rPr>
                        <a:t>Tövsiyyə-exokardioqrafiya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400" dirty="0" smtClean="0">
                          <a:solidFill>
                            <a:srgbClr val="0070C0"/>
                          </a:solidFill>
                        </a:rPr>
                        <a:t>Sinif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400" dirty="0" smtClean="0">
                          <a:solidFill>
                            <a:srgbClr val="0070C0"/>
                          </a:solidFill>
                        </a:rPr>
                        <a:t>Səviyyə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8551"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az-Latn-AZ" sz="2400" dirty="0" smtClean="0"/>
                        <a:t>İE şübhələndikdə TTE tövsiyyə edilir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az-Latn-AZ" sz="2400" dirty="0" smtClean="0"/>
                        <a:t>TEE</a:t>
                      </a:r>
                      <a:r>
                        <a:rPr lang="az-Latn-AZ" sz="2400" baseline="0" dirty="0" smtClean="0"/>
                        <a:t> yüksək İE şübhəsi amma normal TTE olanlara tövsiyyə edilir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az-Latn-AZ" sz="2400" baseline="0" dirty="0" smtClean="0"/>
                        <a:t>İlk incələnməsi normal çixan amma yüksək şübhəli hallarda TTE/TEE 7-10 gün sonra təkrarlanmalıdır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az-Latn-AZ" sz="2400" baseline="0" dirty="0" smtClean="0"/>
                        <a:t>Vegetasiyaların ölçüsünü və absesləri daha dəqqiliklə aşkarladığına görə positiv TTE olan hallarda TEE aparılmalıdır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az-Latn-AZ" sz="2400" baseline="0" dirty="0" smtClean="0"/>
                        <a:t>Keyfiyyətli və neqativ TTE və İE zəif şübhə olan hallarda TEE tövsiyyə edilmir</a:t>
                      </a:r>
                      <a:endParaRPr lang="en-US" sz="24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</a:t>
                      </a:r>
                    </a:p>
                    <a:p>
                      <a:r>
                        <a:rPr lang="en-US" sz="2400" dirty="0" smtClean="0"/>
                        <a:t>I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sz="2400" dirty="0" smtClean="0"/>
                        <a:t>I</a:t>
                      </a:r>
                    </a:p>
                    <a:p>
                      <a:endParaRPr lang="en-US" dirty="0" smtClean="0"/>
                    </a:p>
                    <a:p>
                      <a:endParaRPr lang="az-Latn-AZ" sz="2400" dirty="0" smtClean="0"/>
                    </a:p>
                    <a:p>
                      <a:r>
                        <a:rPr lang="en-US" sz="2400" dirty="0" smtClean="0"/>
                        <a:t>IIA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sz="2400" dirty="0" smtClean="0"/>
                        <a:t>III</a:t>
                      </a:r>
                      <a:endParaRPr lang="en-US" sz="24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</a:t>
                      </a:r>
                    </a:p>
                    <a:p>
                      <a:r>
                        <a:rPr lang="en-US" sz="2400" dirty="0" smtClean="0"/>
                        <a:t>B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sz="2400" dirty="0" smtClean="0"/>
                        <a:t>B</a:t>
                      </a:r>
                    </a:p>
                    <a:p>
                      <a:endParaRPr lang="en-US" dirty="0" smtClean="0"/>
                    </a:p>
                    <a:p>
                      <a:endParaRPr lang="az-Latn-AZ" sz="2400" dirty="0" smtClean="0"/>
                    </a:p>
                    <a:p>
                      <a:r>
                        <a:rPr lang="en-US" sz="2400" dirty="0" smtClean="0"/>
                        <a:t>C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sz="2400" dirty="0" smtClean="0"/>
                        <a:t>C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93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755688"/>
              </p:ext>
            </p:extLst>
          </p:nvPr>
        </p:nvGraphicFramePr>
        <p:xfrm>
          <a:off x="0" y="0"/>
          <a:ext cx="9144000" cy="701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6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4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2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9886">
                <a:tc>
                  <a:txBody>
                    <a:bodyPr/>
                    <a:lstStyle/>
                    <a:p>
                      <a:r>
                        <a:rPr lang="az-Latn-AZ" sz="2800" dirty="0" smtClean="0">
                          <a:solidFill>
                            <a:srgbClr val="0070C0"/>
                          </a:solidFill>
                        </a:rPr>
                        <a:t>Tövsiyyə-exokardioqrafiya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400" dirty="0" smtClean="0">
                          <a:solidFill>
                            <a:srgbClr val="0070C0"/>
                          </a:solidFill>
                        </a:rPr>
                        <a:t>Sinif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400" dirty="0" smtClean="0">
                          <a:solidFill>
                            <a:srgbClr val="0070C0"/>
                          </a:solidFill>
                        </a:rPr>
                        <a:t>Səviyyə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773">
                <a:tc>
                  <a:txBody>
                    <a:bodyPr/>
                    <a:lstStyle/>
                    <a:p>
                      <a:r>
                        <a:rPr lang="az-Latn-AZ" sz="2400" dirty="0" smtClean="0"/>
                        <a:t>1)İE yeni əlaməti</a:t>
                      </a:r>
                      <a:r>
                        <a:rPr lang="az-Latn-AZ" sz="2400" baseline="0" dirty="0" smtClean="0"/>
                        <a:t> əmələ gələn kimi  TTE/TEE təkrarlanmalıdır</a:t>
                      </a:r>
                    </a:p>
                    <a:p>
                      <a:r>
                        <a:rPr lang="az-Latn-AZ" sz="2400" baseline="0" dirty="0" smtClean="0"/>
                        <a:t>2)TTE/TEE müalicə müddətində sakit ağırlaşmaları aşkar etmək üçün təkrarlanmalıdır</a:t>
                      </a:r>
                      <a:endParaRPr lang="en-US" sz="24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</a:t>
                      </a:r>
                    </a:p>
                    <a:p>
                      <a:endParaRPr lang="az-Latn-AZ" sz="2400" dirty="0" smtClean="0"/>
                    </a:p>
                    <a:p>
                      <a:r>
                        <a:rPr lang="en-US" sz="2400" dirty="0" err="1" smtClean="0"/>
                        <a:t>IIa</a:t>
                      </a:r>
                      <a:endParaRPr lang="en-US" sz="24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</a:t>
                      </a:r>
                    </a:p>
                    <a:p>
                      <a:endParaRPr lang="az-Latn-AZ" sz="2400" dirty="0" smtClean="0"/>
                    </a:p>
                    <a:p>
                      <a:r>
                        <a:rPr lang="en-US" sz="2400" dirty="0" smtClean="0"/>
                        <a:t>B</a:t>
                      </a:r>
                      <a:endParaRPr lang="en-US" sz="24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0742">
                <a:tc>
                  <a:txBody>
                    <a:bodyPr/>
                    <a:lstStyle/>
                    <a:p>
                      <a:r>
                        <a:rPr lang="az-Latn-AZ" sz="2400" dirty="0" smtClean="0"/>
                        <a:t>1)Cərrahi əməliyyata məruz</a:t>
                      </a:r>
                      <a:r>
                        <a:rPr lang="az-Latn-AZ" sz="2400" baseline="0" dirty="0" smtClean="0"/>
                        <a:t> qalan bütün İE xəstələrinə intraoperativ TEE aparılmalıdır</a:t>
                      </a:r>
                      <a:endParaRPr lang="en-US" sz="24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</a:t>
                      </a:r>
                      <a:endParaRPr lang="en-US" sz="24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</a:t>
                      </a:r>
                      <a:endParaRPr lang="en-US" sz="24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10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2222" r="833" b="2222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1729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F1.lar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z-Latn-AZ" sz="4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Vegetasiyalar</a:t>
            </a:r>
            <a:endParaRPr lang="ru-RU" sz="4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Klassik olaraq qapaqların qapanma xətti boyunca əmələ gəlir </a:t>
            </a:r>
            <a:r>
              <a:rPr lang="az-Latn-A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(atrioventrikulyar qapaqların atrial səthində, semilunar qapaqların  ventrikul səthində)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qapaq koaptasiyasının pozulmasına, qapaq perforasiyası və ya xorda rüptürünə səbəb olaraq  qapaq regurqitasiyasına, durğunluq ürək çatışmazlığına gətirib çıxarır.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26" y="4267200"/>
            <a:ext cx="3480574" cy="2162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623" y="4267199"/>
            <a:ext cx="3486151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Table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1668040"/>
              </p:ext>
            </p:extLst>
          </p:nvPr>
        </p:nvGraphicFramePr>
        <p:xfrm>
          <a:off x="0" y="0"/>
          <a:ext cx="9412014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6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64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62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az-Latn-AZ" sz="2000" dirty="0" smtClean="0">
                          <a:solidFill>
                            <a:schemeClr val="tx1"/>
                          </a:solidFill>
                        </a:rPr>
                        <a:t>ərrahi/nekropsiya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EXOKQ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0586"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Vegetasiya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Infektiv material implantasiya olunmuş intrakardiak cismin və ya endokardial strukt</a:t>
                      </a:r>
                      <a:r>
                        <a:rPr lang="en-US" sz="2000" dirty="0" err="1" smtClean="0"/>
                        <a:t>urun</a:t>
                      </a:r>
                      <a:r>
                        <a:rPr lang="az-Latn-AZ" sz="2000" dirty="0" smtClean="0"/>
                        <a:t> üstündə yerləşir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Implantasiya</a:t>
                      </a:r>
                      <a:r>
                        <a:rPr lang="az-Latn-AZ" sz="2000" baseline="0" dirty="0" smtClean="0"/>
                        <a:t> olunmuş intrakardiak cismin, qapağın və ya endokardın üzərində ossilyasiya verən və ya verməyən kütlə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0586"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Abses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Nekrotik və irinli kütlədən ibarət pervalvular boşluq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Homogen</a:t>
                      </a:r>
                      <a:r>
                        <a:rPr lang="az-Latn-AZ" sz="2000" baseline="0" dirty="0" smtClean="0"/>
                        <a:t> olmayan, </a:t>
                      </a:r>
                      <a:r>
                        <a:rPr lang="az-Latn-AZ" sz="2000" dirty="0" smtClean="0"/>
                        <a:t>qalınlaşmış</a:t>
                      </a:r>
                      <a:r>
                        <a:rPr lang="az-Latn-AZ" sz="2000" baseline="0" dirty="0" smtClean="0"/>
                        <a:t>, exodens görüntülü perivalvuylar sahə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0586"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Psevdoanevrizma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Ürək boşluğu ilə əlaqəsi olan perivalvular boşluq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Rəngli-Dopplerlə aşkar</a:t>
                      </a:r>
                      <a:r>
                        <a:rPr lang="az-Latn-AZ" sz="2000" baseline="0" dirty="0" smtClean="0"/>
                        <a:t> edilən pulsatil perivalvular sahə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86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Table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742635"/>
              </p:ext>
            </p:extLst>
          </p:nvPr>
        </p:nvGraphicFramePr>
        <p:xfrm>
          <a:off x="0" y="-1"/>
          <a:ext cx="9143999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1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1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1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97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400" dirty="0" smtClean="0">
                          <a:solidFill>
                            <a:schemeClr val="tx1"/>
                          </a:solidFill>
                        </a:rPr>
                        <a:t>Cərrahi/nekropsiya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400" dirty="0" smtClean="0">
                          <a:solidFill>
                            <a:schemeClr val="tx1"/>
                          </a:solidFill>
                        </a:rPr>
                        <a:t>EXOKQ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9190"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Perforasiya</a:t>
                      </a:r>
                    </a:p>
                    <a:p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Endokardial toxumanın</a:t>
                      </a:r>
                      <a:r>
                        <a:rPr lang="az-Latn-AZ" sz="2000" baseline="0" dirty="0" smtClean="0"/>
                        <a:t> tamlığının pozulması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sz="2000" dirty="0" smtClean="0"/>
                        <a:t>Rəngli-Doppler ilə aşkar edilən endokardial toxumanın</a:t>
                      </a:r>
                      <a:r>
                        <a:rPr lang="az-Latn-AZ" sz="2000" baseline="0" dirty="0" smtClean="0"/>
                        <a:t> tamlığının pozulması</a:t>
                      </a:r>
                      <a:endParaRPr lang="en-US" sz="2000" dirty="0" smtClean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3224"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Fistul</a:t>
                      </a:r>
                    </a:p>
                    <a:p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Perforasiya dəliyi arasından iki boşluğun birləşməsi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Rəngli-Dopplerdə aşkar edilən</a:t>
                      </a:r>
                      <a:r>
                        <a:rPr lang="az-Latn-AZ" sz="2000" baseline="0" dirty="0" smtClean="0"/>
                        <a:t> iki boşluğun birləşməsi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3342"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Qapaq anevrizması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Qapağın kənarında</a:t>
                      </a:r>
                      <a:r>
                        <a:rPr lang="az-Latn-AZ" sz="2000" baseline="0" dirty="0" smtClean="0"/>
                        <a:t> sakkular boşluğun yaranması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Valvular toxumanın sakkular balonlaşması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2514"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Prostetik qapağın yerdəyişdirməsi (Dehissens)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Protezin yerdəyişdirməsi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sz="2000" dirty="0" smtClean="0"/>
                        <a:t>Paravalvular regurgitasiya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7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az-Latn-AZ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Referans Mərkəz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8839200" cy="3352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Proqnoz</a:t>
            </a:r>
            <a:endParaRPr lang="en-US" sz="4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Antibiotiklə müalicəyə başladıqdan </a:t>
            </a:r>
            <a:r>
              <a:rPr lang="az-Latn-A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48-72 saat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sonra qan kültürü üçün qan nümunələrinin götürülməsi məqbul sayılır. Əgər kültür pozitivsə bu </a:t>
            </a:r>
            <a:r>
              <a:rPr lang="az-Latn-A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persistent infeksiya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hesab olunur və pis proqnoz sayılır.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Ən pis proqnoz cərrahi ehtiyacı olub əməliyyat ola bilməyən xəstələrdir.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1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92202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24663">
                <a:tc>
                  <a:txBody>
                    <a:bodyPr/>
                    <a:lstStyle/>
                    <a:p>
                      <a:r>
                        <a:rPr lang="az-Latn-AZ" sz="2400" dirty="0" smtClean="0"/>
                        <a:t>                                   Pis proqnostik göstəricilər</a:t>
                      </a:r>
                      <a:endParaRPr lang="en-US" sz="2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4935">
                <a:tc>
                  <a:txBody>
                    <a:bodyPr/>
                    <a:lstStyle/>
                    <a:p>
                      <a:r>
                        <a:rPr lang="az-Latn-AZ" sz="2400" b="1" i="1" dirty="0" smtClean="0"/>
                        <a:t>Xəstənin xarakteristikası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dirty="0" smtClean="0"/>
                        <a:t>Yaşın</a:t>
                      </a:r>
                      <a:r>
                        <a:rPr lang="az-Latn-AZ" sz="2000" baseline="0" dirty="0" smtClean="0"/>
                        <a:t> çox olması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aseline="0" dirty="0" smtClean="0"/>
                        <a:t>Prostetik qapaq İE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aseline="0" dirty="0" smtClean="0"/>
                        <a:t>İnsulin asılı DM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aseline="0" dirty="0" smtClean="0"/>
                        <a:t>Yanaşı xəstəliklər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8402">
                <a:tc>
                  <a:txBody>
                    <a:bodyPr/>
                    <a:lstStyle/>
                    <a:p>
                      <a:r>
                        <a:rPr lang="az-Latn-AZ" sz="2400" b="1" i="1" dirty="0" smtClean="0"/>
                        <a:t>İE ağırlaşmalarının olması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="0" i="0" dirty="0" smtClean="0"/>
                        <a:t>ÜÇ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="0" i="0" dirty="0" smtClean="0"/>
                        <a:t>Böyrək çatışmazlığı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="0" i="0" dirty="0" smtClean="0"/>
                        <a:t>Insult</a:t>
                      </a:r>
                      <a:r>
                        <a:rPr lang="az-Latn-AZ" sz="2000" b="0" i="0" baseline="0" dirty="0" smtClean="0"/>
                        <a:t> 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="0" i="0" baseline="0" dirty="0" smtClean="0"/>
                        <a:t>Septik şok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2000" b="0" i="0" baseline="0" dirty="0" err="1" smtClean="0"/>
                        <a:t>Beyin</a:t>
                      </a:r>
                      <a:r>
                        <a:rPr lang="az-Latn-AZ" sz="2000" b="0" i="0" baseline="0" dirty="0" smtClean="0"/>
                        <a:t>ə hemorragiyalar</a:t>
                      </a:r>
                      <a:endParaRPr lang="en-US" sz="2000" b="0" i="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4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2181120"/>
              </p:ext>
            </p:extLst>
          </p:nvPr>
        </p:nvGraphicFramePr>
        <p:xfrm>
          <a:off x="0" y="0"/>
          <a:ext cx="92202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24663">
                <a:tc>
                  <a:txBody>
                    <a:bodyPr/>
                    <a:lstStyle/>
                    <a:p>
                      <a:r>
                        <a:rPr lang="az-Latn-AZ" sz="2400" dirty="0" smtClean="0"/>
                        <a:t>                                   Pis proqnostik göstəricilər</a:t>
                      </a:r>
                      <a:endParaRPr lang="en-US" sz="2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4935">
                <a:tc>
                  <a:txBody>
                    <a:bodyPr/>
                    <a:lstStyle/>
                    <a:p>
                      <a:r>
                        <a:rPr lang="az-Latn-AZ" sz="2400" b="1" i="1" dirty="0" smtClean="0"/>
                        <a:t>Xəstənin xarakteristikası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dirty="0" smtClean="0"/>
                        <a:t>Yaşın</a:t>
                      </a:r>
                      <a:r>
                        <a:rPr lang="az-Latn-AZ" sz="2000" baseline="0" dirty="0" smtClean="0"/>
                        <a:t> çox olması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aseline="0" dirty="0" smtClean="0"/>
                        <a:t>Prostetik qapaq İE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aseline="0" dirty="0" smtClean="0"/>
                        <a:t>İnsulin asılı DM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aseline="0" dirty="0" smtClean="0"/>
                        <a:t>Yanaşı xəstəliklər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8402">
                <a:tc>
                  <a:txBody>
                    <a:bodyPr/>
                    <a:lstStyle/>
                    <a:p>
                      <a:r>
                        <a:rPr lang="az-Latn-AZ" sz="2400" b="1" i="1" dirty="0" smtClean="0"/>
                        <a:t>İE ağırlaşmalarının olması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="0" i="0" dirty="0" smtClean="0"/>
                        <a:t>ÜÇ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="0" i="0" dirty="0" smtClean="0"/>
                        <a:t>Böyrək çatışmazlığı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="0" i="0" dirty="0" smtClean="0"/>
                        <a:t>Insult</a:t>
                      </a:r>
                      <a:r>
                        <a:rPr lang="az-Latn-AZ" sz="2000" b="0" i="0" baseline="0" dirty="0" smtClean="0"/>
                        <a:t> 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="0" i="0" baseline="0" dirty="0" smtClean="0"/>
                        <a:t>Septik şok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2000" b="0" i="0" baseline="0" dirty="0" err="1" smtClean="0"/>
                        <a:t>Beyin</a:t>
                      </a:r>
                      <a:r>
                        <a:rPr lang="az-Latn-AZ" sz="2000" b="0" i="0" baseline="0" dirty="0" smtClean="0"/>
                        <a:t>ə hemorragiyalar</a:t>
                      </a:r>
                      <a:endParaRPr lang="en-US" sz="2000" b="0" i="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e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427871"/>
              </p:ext>
            </p:extLst>
          </p:nvPr>
        </p:nvGraphicFramePr>
        <p:xfrm>
          <a:off x="14785" y="9099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57932">
                <a:tc>
                  <a:txBody>
                    <a:bodyPr/>
                    <a:lstStyle/>
                    <a:p>
                      <a:r>
                        <a:rPr lang="az-Latn-AZ" sz="2400" dirty="0" smtClean="0"/>
                        <a:t>                                   Pis proqnostik göstəricilər</a:t>
                      </a:r>
                      <a:endParaRPr lang="en-US" sz="2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4308">
                <a:tc>
                  <a:txBody>
                    <a:bodyPr/>
                    <a:lstStyle/>
                    <a:p>
                      <a:r>
                        <a:rPr lang="az-Latn-AZ" sz="2400" b="1" i="1" dirty="0" smtClean="0"/>
                        <a:t>Mikroorqanizmlər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dirty="0" smtClean="0"/>
                        <a:t>S.aureus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dirty="0" smtClean="0"/>
                        <a:t>Göbələklər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dirty="0" smtClean="0"/>
                        <a:t>Qram neqativ</a:t>
                      </a:r>
                      <a:r>
                        <a:rPr lang="az-Latn-AZ" sz="2000" baseline="0" dirty="0" smtClean="0"/>
                        <a:t> basillər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5760">
                <a:tc>
                  <a:txBody>
                    <a:bodyPr/>
                    <a:lstStyle/>
                    <a:p>
                      <a:r>
                        <a:rPr lang="az-Latn-AZ" sz="2400" b="1" i="1" dirty="0" smtClean="0"/>
                        <a:t>EXO-KQ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="0" i="0" dirty="0" smtClean="0"/>
                        <a:t>Periannular ağırlaşmalar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="0" i="0" dirty="0" smtClean="0"/>
                        <a:t>Ciddi sol tərəfli</a:t>
                      </a:r>
                      <a:r>
                        <a:rPr lang="az-Latn-AZ" sz="2000" b="0" i="0" baseline="0" dirty="0" smtClean="0"/>
                        <a:t> qapaq requrgitasiyaları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="0" i="0" baseline="0" dirty="0" smtClean="0"/>
                        <a:t>Aşağı EF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="0" i="0" baseline="0" dirty="0" smtClean="0"/>
                        <a:t>Pulmonar hipertenziya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="0" i="0" baseline="0" dirty="0" smtClean="0"/>
                        <a:t>Genis vegetasiyalar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="0" i="0" baseline="0" dirty="0" smtClean="0"/>
                        <a:t>Ciddi prostetik qapaq disfunskiyası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az-Latn-AZ" sz="2000" b="0" i="0" baseline="0" dirty="0" smtClean="0"/>
                        <a:t>Erkən mitral qapaq bağlanması və ya diastolik təzyiqin artmasının digər göstəriciləri</a:t>
                      </a:r>
                      <a:endParaRPr lang="az-Latn-AZ" sz="2000" b="0" i="0" dirty="0" smtClean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222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15416"/>
            <a:ext cx="86868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z-Latn-AZ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Müalicə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Uzun müddətli kombinə antibiotik istifadəsi lazım olur.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PVE müalicəsi (ən az 6 həftə) NVE müalicəsindən (2-6 həftə) daha uzundur.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Yeni tam kür müalicə ancaq kültür müsbətdirsə başlanır, ən son izolə edilən bakteriyaya görə antibiotik seçilir.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Uyğun xəstələrdə ayaqdan parenteral antibiotik müalicəsi (OPAT) düşünülə bilər.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5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963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3" y="914400"/>
            <a:ext cx="9144000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32856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3" y="4276056"/>
            <a:ext cx="9144000" cy="258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15416"/>
            <a:ext cx="86868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z-Latn-AZ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Müalicə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3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6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7429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718"/>
            <a:ext cx="9144000" cy="354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97427"/>
            <a:ext cx="9144000" cy="266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069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8600"/>
            <a:ext cx="914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15416"/>
            <a:ext cx="86868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z-Latn-AZ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Protez qapaq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16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839200" cy="586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1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76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8576"/>
            <a:ext cx="9144000" cy="281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952" y="3962400"/>
            <a:ext cx="9144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454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0122"/>
          </a:xfrm>
        </p:spPr>
      </p:pic>
    </p:spTree>
    <p:extLst>
      <p:ext uri="{BB962C8B-B14F-4D97-AF65-F5344CB8AC3E}">
        <p14:creationId xmlns:p14="http://schemas.microsoft.com/office/powerpoint/2010/main" val="340704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z-Latn-AZ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Funqal İE</a:t>
            </a:r>
            <a:endParaRPr lang="en-US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Candida: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Amphotericin B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/v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 ya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lucytosine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və ya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chinocandin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high doses/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Aspergillus: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oriconazole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 ya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chinocandin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və ya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mphoterisin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5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Antithrombotic therapy in infective endocarditis</a:t>
            </a:r>
            <a:endParaRPr lang="en-US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Thrombolytic therapy is generally contraindicated and has sometimes resulted in severe intracranial haemorrhage,</a:t>
            </a:r>
            <a:r>
              <a:rPr lang="en-US" b="1" baseline="30000" dirty="0" smtClean="0">
                <a:solidFill>
                  <a:srgbClr val="FF0000"/>
                </a:solidFill>
                <a:hlinkClick r:id="rId2"/>
              </a:rPr>
              <a:t>465</a:t>
            </a:r>
            <a:r>
              <a:rPr lang="en-US" dirty="0" smtClean="0">
                <a:solidFill>
                  <a:srgbClr val="FF0000"/>
                </a:solidFill>
              </a:rPr>
              <a:t> but </a:t>
            </a:r>
            <a:r>
              <a:rPr lang="en-US" dirty="0" err="1" smtClean="0">
                <a:solidFill>
                  <a:srgbClr val="FF0000"/>
                </a:solidFill>
              </a:rPr>
              <a:t>thrombectomy</a:t>
            </a:r>
            <a:r>
              <a:rPr lang="en-US" dirty="0" smtClean="0">
                <a:solidFill>
                  <a:srgbClr val="FF0000"/>
                </a:solidFill>
              </a:rPr>
              <a:t> could be an alternative in selected patients with </a:t>
            </a:r>
            <a:r>
              <a:rPr lang="en-US" dirty="0" err="1" smtClean="0">
                <a:solidFill>
                  <a:srgbClr val="FF0000"/>
                </a:solidFill>
              </a:rPr>
              <a:t>ischaemic</a:t>
            </a:r>
            <a:r>
              <a:rPr lang="en-US" dirty="0" smtClean="0">
                <a:solidFill>
                  <a:srgbClr val="FF0000"/>
                </a:solidFill>
              </a:rPr>
              <a:t> stroke related to IE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The risk of intracranial </a:t>
            </a:r>
            <a:r>
              <a:rPr lang="en-US" dirty="0" err="1" smtClean="0">
                <a:solidFill>
                  <a:schemeClr val="accent5"/>
                </a:solidFill>
              </a:rPr>
              <a:t>haemorrhage</a:t>
            </a:r>
            <a:r>
              <a:rPr lang="en-US" dirty="0" smtClean="0">
                <a:solidFill>
                  <a:schemeClr val="accent5"/>
                </a:solidFill>
              </a:rPr>
              <a:t> may be increased in patients already on oral anticoagulants when IE is diagnosed, especially in patients with </a:t>
            </a:r>
            <a:r>
              <a:rPr lang="en-US" i="1" dirty="0" smtClean="0">
                <a:solidFill>
                  <a:schemeClr val="accent5"/>
                </a:solidFill>
              </a:rPr>
              <a:t>S. </a:t>
            </a:r>
            <a:r>
              <a:rPr lang="en-US" i="1" dirty="0" err="1" smtClean="0">
                <a:solidFill>
                  <a:schemeClr val="accent5"/>
                </a:solidFill>
              </a:rPr>
              <a:t>aureus</a:t>
            </a:r>
            <a:r>
              <a:rPr lang="en-US" dirty="0" smtClean="0">
                <a:solidFill>
                  <a:schemeClr val="accent5"/>
                </a:solidFill>
              </a:rPr>
              <a:t> PVE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0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t="8975"/>
          <a:stretch/>
        </p:blipFill>
        <p:spPr bwMode="auto">
          <a:xfrm>
            <a:off x="838200" y="1219200"/>
            <a:ext cx="746759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9600" y="38100"/>
            <a:ext cx="8001000" cy="800100"/>
          </a:xfrm>
        </p:spPr>
        <p:txBody>
          <a:bodyPr>
            <a:normAutofit/>
          </a:bodyPr>
          <a:lstStyle/>
          <a:p>
            <a:pPr algn="ctr"/>
            <a:r>
              <a:rPr lang="az-Latn-AZ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Antitrombotik müalicə göstərişləri</a:t>
            </a:r>
            <a:endParaRPr lang="en-US" sz="36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35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961361"/>
          </a:xfrm>
        </p:spPr>
        <p:txBody>
          <a:bodyPr>
            <a:normAutofit fontScale="90000"/>
          </a:bodyPr>
          <a:lstStyle/>
          <a:p>
            <a:pPr algn="ctr"/>
            <a:r>
              <a:rPr lang="az-Latn-AZ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İE üçün kimlərə antibiotik profilaktikası edilməlidir?</a:t>
            </a:r>
            <a:endParaRPr lang="en-US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1" y="1447800"/>
            <a:ext cx="54102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z-Latn-A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Yüksək riskli xəstələrə yüksək riskli prosedur icra ediləcəyi təqdirdə profilaktika Class IIa</a:t>
            </a:r>
          </a:p>
          <a:p>
            <a:endParaRPr lang="az-Latn-A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Prostetik qapağı olan və ya qapaq təmiri üçün prostetik  material istifadə edilən xəstələr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İE keçirmiş xəstələr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Anadangəlmə sianotik ürək qüsuru və ya əməliyyatdan sonra palliativ şuntu olan xəstələr (əməliyyatdan sonra rezidual qüsuru qalmayan  və prostetik material istifadə olunan xəstələrin 6 ay profilaktikaya ehtiyac var)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1295400"/>
            <a:ext cx="3378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7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7425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2928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logo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6511"/>
            <a:ext cx="2320911" cy="954071"/>
          </a:xfrm>
          <a:prstGeom prst="rect">
            <a:avLst/>
          </a:prstGeom>
          <a:noFill/>
        </p:spPr>
      </p:pic>
      <p:graphicFrame>
        <p:nvGraphicFramePr>
          <p:cNvPr id="5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237418"/>
              </p:ext>
            </p:extLst>
          </p:nvPr>
        </p:nvGraphicFramePr>
        <p:xfrm>
          <a:off x="0" y="-152400"/>
          <a:ext cx="9143999" cy="701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5359">
                <a:tc>
                  <a:txBody>
                    <a:bodyPr/>
                    <a:lstStyle/>
                    <a:p>
                      <a:r>
                        <a:rPr lang="az-Latn-AZ" dirty="0" smtClean="0">
                          <a:solidFill>
                            <a:schemeClr val="tx1"/>
                          </a:solidFill>
                        </a:rPr>
                        <a:t>Tövsiyyə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 smtClean="0">
                          <a:solidFill>
                            <a:schemeClr val="tx1"/>
                          </a:solidFill>
                        </a:rPr>
                        <a:t>Sinif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 smtClean="0">
                          <a:solidFill>
                            <a:schemeClr val="tx1"/>
                          </a:solidFill>
                        </a:rPr>
                        <a:t>Səviyyə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2916">
                <a:tc>
                  <a:txBody>
                    <a:bodyPr/>
                    <a:lstStyle/>
                    <a:p>
                      <a:r>
                        <a:rPr lang="az-Latn-AZ" dirty="0" smtClean="0"/>
                        <a:t>A-Dental prosedurlar</a:t>
                      </a:r>
                    </a:p>
                    <a:p>
                      <a:r>
                        <a:rPr lang="az-Latn-AZ" dirty="0" smtClean="0"/>
                        <a:t>Oral</a:t>
                      </a:r>
                      <a:r>
                        <a:rPr lang="az-Latn-AZ" baseline="0" dirty="0" smtClean="0"/>
                        <a:t> mukozanın per</a:t>
                      </a:r>
                      <a:r>
                        <a:rPr lang="en-US" baseline="0" smtClean="0"/>
                        <a:t>f</a:t>
                      </a:r>
                      <a:r>
                        <a:rPr lang="az-Latn-AZ" baseline="0" smtClean="0"/>
                        <a:t>orasiyasına </a:t>
                      </a:r>
                      <a:r>
                        <a:rPr lang="az-Latn-AZ" baseline="0" dirty="0" smtClean="0"/>
                        <a:t>səbəb olan, gingivada və ya dişin periapikal bölgələrində aparılan prosedurlarda profilaktika tövsiyyə olunur</a:t>
                      </a:r>
                      <a:endParaRPr lang="en-US" baseline="0" dirty="0" smtClean="0"/>
                    </a:p>
                    <a:p>
                      <a:r>
                        <a:rPr lang="az-Latn-AZ" baseline="0" dirty="0" smtClean="0"/>
                        <a:t>İ</a:t>
                      </a:r>
                      <a:r>
                        <a:rPr lang="en-US" baseline="0" dirty="0" smtClean="0"/>
                        <a:t>n</a:t>
                      </a:r>
                      <a:r>
                        <a:rPr lang="az-Latn-AZ" baseline="0" dirty="0" smtClean="0"/>
                        <a:t>feksiyalaşmamış toxumalara inyeksiya, dis X ray, sınmış dişin yumsaq toxumanı zədələməsi, tikişlərin açılması, ortodontik vasitələrin qoyulması zamanı profilaktika tövsiyyə edilmir.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</a:t>
                      </a:r>
                      <a:r>
                        <a:rPr lang="az-Latn-AZ" dirty="0" smtClean="0"/>
                        <a:t>a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III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C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C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0416">
                <a:tc>
                  <a:txBody>
                    <a:bodyPr/>
                    <a:lstStyle/>
                    <a:p>
                      <a:r>
                        <a:rPr lang="az-Latn-AZ" dirty="0" smtClean="0"/>
                        <a:t>B-Tənəffüs</a:t>
                      </a:r>
                      <a:r>
                        <a:rPr lang="az-Latn-AZ" baseline="0" dirty="0" smtClean="0"/>
                        <a:t> yolu prosedurları</a:t>
                      </a:r>
                    </a:p>
                    <a:p>
                      <a:r>
                        <a:rPr lang="az-Latn-AZ" baseline="0" dirty="0" smtClean="0"/>
                        <a:t>Bronxoskopiya, larinqoskopiya, intibasiya zamanı profilaktika tövsiyyə edilmir.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III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0416">
                <a:tc>
                  <a:txBody>
                    <a:bodyPr/>
                    <a:lstStyle/>
                    <a:p>
                      <a:r>
                        <a:rPr lang="az-Latn-AZ" dirty="0" smtClean="0"/>
                        <a:t>C-Qastrointestinal və</a:t>
                      </a:r>
                      <a:r>
                        <a:rPr lang="az-Latn-AZ" baseline="0" dirty="0" smtClean="0"/>
                        <a:t> urogenital prosedurlar</a:t>
                      </a:r>
                    </a:p>
                    <a:p>
                      <a:r>
                        <a:rPr lang="az-Latn-AZ" dirty="0" smtClean="0"/>
                        <a:t>Sistoskopiya, kolonoskopiya, TEE, qastroskopiyada</a:t>
                      </a:r>
                      <a:r>
                        <a:rPr lang="az-Latn-AZ" baseline="0" dirty="0" smtClean="0"/>
                        <a:t> profilaktika tövsiyyə olunmur.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III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1294">
                <a:tc>
                  <a:txBody>
                    <a:bodyPr/>
                    <a:lstStyle/>
                    <a:p>
                      <a:r>
                        <a:rPr lang="az-Latn-AZ" dirty="0" smtClean="0"/>
                        <a:t>D-Dəri və yumşaq toxuma</a:t>
                      </a:r>
                    </a:p>
                    <a:p>
                      <a:r>
                        <a:rPr lang="az-Latn-AZ" dirty="0" smtClean="0"/>
                        <a:t>Profilaktika</a:t>
                      </a:r>
                      <a:r>
                        <a:rPr lang="az-Latn-AZ" baseline="0" dirty="0" smtClean="0"/>
                        <a:t> hər hansi prosedur üçün tövsiyyə olunmur.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III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5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7206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630" y="762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az-Latn-AZ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Epidemiologiya</a:t>
            </a:r>
            <a:endParaRPr lang="ru-RU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01763"/>
            <a:ext cx="8229600" cy="4775200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3-10/100000 </a:t>
            </a: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əhaliyə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14.5/100000 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70-80 </a:t>
            </a: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 arası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Kişi:qadın 2:1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Qadınlar daha pis proqnoza malikdir.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yaşdan aşağı daha çox qadınlarda müşahidə olunur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Uşaq </a:t>
            </a: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və infantlarda nadir hallarda rast gəlir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İntravenoz narkotik 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istifadəsi (78</a:t>
            </a: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trikuspid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24</a:t>
            </a: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mitral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8</a:t>
            </a: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aortal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İlk </a:t>
            </a: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ildə mexanik qapaq daha həssas ikən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sonrakı </a:t>
            </a:r>
            <a:r>
              <a:rPr lang="az-Latn-A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illərdə bioprotez qapaq daha 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həssalaşır</a:t>
            </a:r>
            <a:endParaRPr lang="az-Latn-A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4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060041"/>
              </p:ext>
            </p:extLst>
          </p:nvPr>
        </p:nvGraphicFramePr>
        <p:xfrm>
          <a:off x="685800" y="2057401"/>
          <a:ext cx="7848600" cy="2438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853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az-Latn-A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Antibiotik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az-Latn-A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Prosedurdan 30-60 dəq</a:t>
                      </a:r>
                      <a:r>
                        <a:rPr lang="az-Latn-AZ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əvvəl tək doza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4930">
                <a:tc>
                  <a:txBody>
                    <a:bodyPr/>
                    <a:lstStyle/>
                    <a:p>
                      <a:r>
                        <a:rPr lang="az-Latn-A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Penisillin</a:t>
                      </a:r>
                      <a:r>
                        <a:rPr lang="az-Latn-A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allergiyası yox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az-Latn-A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Ampisilin və ya amoksisilin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az-Latn-A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qr oral və ya i.v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4930">
                <a:tc>
                  <a:txBody>
                    <a:bodyPr/>
                    <a:lstStyle/>
                    <a:p>
                      <a:r>
                        <a:rPr lang="az-Latn-A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Penisillin</a:t>
                      </a:r>
                      <a:r>
                        <a:rPr lang="az-Latn-A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allergiyası var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az-Latn-A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Klindamisin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az-Latn-A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 mq oral və ya i.v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2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30478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18" y="1224664"/>
            <a:ext cx="3828870" cy="4718935"/>
          </a:xfrm>
        </p:spPr>
      </p:pic>
      <p:sp>
        <p:nvSpPr>
          <p:cNvPr id="5" name="TextBox 4"/>
          <p:cNvSpPr txBox="1"/>
          <p:nvPr/>
        </p:nvSpPr>
        <p:spPr>
          <a:xfrm>
            <a:off x="164207" y="1814371"/>
            <a:ext cx="46846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qapaq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istənilən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növ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qreft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kardiostimulyator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implantasiya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edilən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xəstələrdə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infeksiyanın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riski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mənfi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nəticəsi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səbəbindən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perioperativ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antibiotik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profilaktikası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nəzərdə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tutulmalıdır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az-Latn-A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az-Latn-A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Profilaktika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prosedurdan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dərhal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əvvəl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başlanmalıdır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əgər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prosedur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uzadılsa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təkrarlanmalı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48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saat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dayandırılmalıdır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5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599" y="228600"/>
            <a:ext cx="86868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z-Latn-AZ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Cərrahi müalicə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az-Latn-AZ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ə? </a:t>
            </a:r>
            <a:r>
              <a:rPr lang="az-Latn-AZ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az-Latn-AZ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ə zaman?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1524000"/>
            <a:ext cx="64007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057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312"/>
            <a:ext cx="8610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tərəfli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qapaq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infeksion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endokarditində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az-Latn-A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nativ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qapaq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endokarditi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protez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qapaq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endokarditi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cərrahi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müdaxiləyə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göstərişlər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vaxtı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60875"/>
            <a:ext cx="8839200" cy="5268525"/>
          </a:xfrm>
        </p:spPr>
      </p:pic>
    </p:spTree>
    <p:extLst>
      <p:ext uri="{BB962C8B-B14F-4D97-AF65-F5344CB8AC3E}">
        <p14:creationId xmlns:p14="http://schemas.microsoft.com/office/powerpoint/2010/main" val="6017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" y="0"/>
            <a:ext cx="911669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" y="0"/>
            <a:ext cx="501554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583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838201"/>
            <a:ext cx="8382000" cy="2209800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Rekküren septik pulmonar emboliya sonrası çox böyük vegetasiya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mm)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Dirəncli mikroorqanizma (göbələk, pseudomonas)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Persistan bakteriyemiya (7 günlük antibiotik sonrası)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Diüretik müalicəsinə cavab verməyən TÇ-yə bağlı sağ ÜÇ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algn="ctr"/>
            <a:r>
              <a:rPr lang="az-Latn-A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Sağ ürək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81000" y="4343400"/>
            <a:ext cx="8382000" cy="2060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Təqibdə yeni əmələ gələn His dəstəsinin ayaqcıq blokadası olan xəstələr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LBBB&gt;&gt;&gt;</a:t>
            </a:r>
            <a:r>
              <a:rPr lang="az-Latn-AZ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RBBB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az-Latn-A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AV-Tam blok: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bütün endokarditlərin 2-4 %-i, abseslərin 80- 90 %-də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1000" y="32766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az-Latn-A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iricilik</a:t>
            </a:r>
            <a:r>
              <a:rPr lang="az-Latn-A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sistemi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249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algn="ctr"/>
            <a:r>
              <a:rPr lang="az-Latn-A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Cərrahi zamanlaması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89154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033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8800"/>
            <a:ext cx="7886700" cy="4348163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Evə yazılmadan öncə TTE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Ürək çatışmazlığı simptomları izah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edilməli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Qızdırmalı xəstəlik olarsa ən az 3 qan kültürü alınmalı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Endokardit profilaksiyası izah edilməli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İldə 2 dəfə diş müayinəsi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Rekürren infeksiya üçün təqib (ilk 1 il)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3, 6 və 12-ci aylarda poliklinika kontrolu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Kontrolda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xəstənin klinikası, TTE, ilk vizitdə qan kültürü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az-Latn-AZ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Xəstəxana sonrası təqib</a:t>
            </a:r>
            <a:endParaRPr lang="ru-RU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47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8800"/>
            <a:ext cx="8058150" cy="4348163"/>
          </a:xfrm>
        </p:spPr>
        <p:txBody>
          <a:bodyPr>
            <a:normAutofit lnSpcReduction="10000"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İE nadir amma yüksək mortalitəyə sahib vacib bir xəstəlikdir.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Riskli xəstələr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az-Latn-AZ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Endokardit komandası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tərəfindən referans mərkəzlərdə təqib edilməlidir.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Bütün səbəbi bilinməyən qızdırma hallarında İE-dən şübhələnilməlidir.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Diaqnozda qan kültürü olmazsa olmazdır.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TTE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/TEE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diaqnoz, müalicə və təqibdə ən yaxşı vasitədir.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Antibiotiklər əsas müalicə predmetləridir.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ÜÇ ən sıx görülən, ən mortal olan və təcili cərrahiyə lazım olan fəsadıdır.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Profilaktika sadəcə yüksək riskli xəstələrə lazımlıdır.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az-Latn-AZ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Nəticə olaraq...</a:t>
            </a:r>
            <a:endParaRPr lang="ru-RU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79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Body piercing and tattooing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The-Art-of-Body-Piercing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382360"/>
            <a:ext cx="4038600" cy="2961640"/>
          </a:xfrm>
        </p:spPr>
      </p:pic>
      <p:pic>
        <p:nvPicPr>
          <p:cNvPr id="6" name="Content Placeholder 5" descr="download (1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91200" y="2110581"/>
            <a:ext cx="2552700" cy="3505199"/>
          </a:xfrm>
        </p:spPr>
      </p:pic>
    </p:spTree>
    <p:extLst>
      <p:ext uri="{BB962C8B-B14F-4D97-AF65-F5344CB8AC3E}">
        <p14:creationId xmlns:p14="http://schemas.microsoft.com/office/powerpoint/2010/main" val="16230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B721B93-7EAE-4D5B-1DDF-172771785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51435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E8056B5-9FDC-98FD-B9FE-D52DF38D5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457200"/>
            <a:ext cx="4724400" cy="9905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az-Latn-AZ" sz="3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DİQQƏTİNİZƏ GÖRƏ </a:t>
            </a:r>
            <a:r>
              <a:rPr lang="az-Latn-AZ" sz="33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TƏŞƏKKÜRLƏR</a:t>
            </a:r>
            <a:endParaRPr lang="tr-TR" sz="33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76651" cy="10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91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" y="685800"/>
            <a:ext cx="45720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Nazokomial</a:t>
            </a:r>
          </a:p>
          <a:p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Hospitalizə 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olunduqdan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saat sonra başlanmış 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İE (ən sıx səbəb Stafilokoklar)</a:t>
            </a:r>
            <a:endParaRPr lang="az-Latn-A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Non-nazokomial</a:t>
            </a:r>
          </a:p>
          <a:p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Əlamətləri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48 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saat başlamış İE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 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30gün ərzində evdə invaziv müdaxilə olunan xəstələr (ən sıx səbəb 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Streptokoklar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itchFamily="2" charset="2"/>
              <a:buChar char="q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Təmas-asılı</a:t>
            </a:r>
          </a:p>
          <a:p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48 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saat 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xəstəxana daxili infeksiyaya uyğun gəlməyən əlamətləri 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olan xəstə ilə təmas</a:t>
            </a:r>
          </a:p>
          <a:p>
            <a:pPr>
              <a:buFont typeface="Wingdings" pitchFamily="2" charset="2"/>
              <a:buChar char="q"/>
            </a:pP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İntravenoz narkotik istifadəsi ilə 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bağlı               </a:t>
            </a:r>
            <a:endParaRPr lang="az-Latn-A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202"/>
          <a:stretch/>
        </p:blipFill>
        <p:spPr>
          <a:xfrm>
            <a:off x="4715107" y="838200"/>
            <a:ext cx="4419600" cy="444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0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2047</TotalTime>
  <Words>2370</Words>
  <Application>Microsoft Office PowerPoint</Application>
  <PresentationFormat>Экран (4:3)</PresentationFormat>
  <Paragraphs>395</Paragraphs>
  <Slides>80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6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İnfektiv endokardit</vt:lpstr>
      <vt:lpstr>İnfektiv endokardit</vt:lpstr>
      <vt:lpstr>Презентация PowerPoint</vt:lpstr>
      <vt:lpstr>Referans Mərkəz</vt:lpstr>
      <vt:lpstr>Презентация PowerPoint</vt:lpstr>
      <vt:lpstr>Epidemiologiya</vt:lpstr>
      <vt:lpstr>Body piercing and tattooing</vt:lpstr>
      <vt:lpstr>Презентация PowerPoint</vt:lpstr>
      <vt:lpstr>Patofiziologiyası</vt:lpstr>
      <vt:lpstr>Patofiziologiyası</vt:lpstr>
      <vt:lpstr>Tipləri</vt:lpstr>
      <vt:lpstr>Etiologiya</vt:lpstr>
      <vt:lpstr>Nativ qapaq endokarditi</vt:lpstr>
      <vt:lpstr>Презентация PowerPoint</vt:lpstr>
      <vt:lpstr>Pacemaker endokarditi</vt:lpstr>
      <vt:lpstr>Презентация PowerPoint</vt:lpstr>
      <vt:lpstr>Qızdırma: 90% hallarda (yaşlılarda, üremik və ya immunsupresə olan xəstələrdə olmaya bilər)</vt:lpstr>
      <vt:lpstr>Презентация PowerPoint</vt:lpstr>
      <vt:lpstr>Презентация PowerPoint</vt:lpstr>
      <vt:lpstr>İnfektiv Endokarditdən şübhəli vəziyyətlər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Kültür neqativ İnfektiv endokarditin nadir səbəbləri</vt:lpstr>
      <vt:lpstr>Duke kriteriyaları</vt:lpstr>
      <vt:lpstr>Duke kriteriyaları</vt:lpstr>
      <vt:lpstr>Dəqiq diaqnoz</vt:lpstr>
      <vt:lpstr>Şübhəli diaqnoz</vt:lpstr>
      <vt:lpstr>Diaqnozun inkar edilməsi</vt:lpstr>
      <vt:lpstr>Презентация PowerPoint</vt:lpstr>
      <vt:lpstr>Exokardioqrafiya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Vegetasiyalar</vt:lpstr>
      <vt:lpstr>Презентация PowerPoint</vt:lpstr>
      <vt:lpstr>Презентация PowerPoint</vt:lpstr>
      <vt:lpstr>Proqnoz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Funqal İE</vt:lpstr>
      <vt:lpstr>Antithrombotic therapy in infective endocarditis</vt:lpstr>
      <vt:lpstr>Antitrombotik müalicə göstərişləri</vt:lpstr>
      <vt:lpstr>İE üçün kimlərə antibiotik profilaktikası edilməlidir?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Sol tərəfli qapaq infeksion endokarditində (nativ qapaq endokarditi və protez qapaq endokarditi) cərrahi müdaxiləyə göstərişlər və vaxtı.</vt:lpstr>
      <vt:lpstr>Презентация PowerPoint</vt:lpstr>
      <vt:lpstr>Sağ ürək</vt:lpstr>
      <vt:lpstr>Cərrahi zamanlaması</vt:lpstr>
      <vt:lpstr>Xəstəxana sonrası təqib</vt:lpstr>
      <vt:lpstr>Nəticə olaraq...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İnfective endocarditis</dc:title>
  <dc:creator>123011001</dc:creator>
  <cp:lastModifiedBy>mynotebook2021@hotmail.com</cp:lastModifiedBy>
  <cp:revision>199</cp:revision>
  <dcterms:created xsi:type="dcterms:W3CDTF">2016-06-28T08:29:39Z</dcterms:created>
  <dcterms:modified xsi:type="dcterms:W3CDTF">2022-12-10T07:13:36Z</dcterms:modified>
</cp:coreProperties>
</file>